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 id="264" r:id="rId8"/>
    <p:sldId id="265" r:id="rId9"/>
    <p:sldId id="261" r:id="rId10"/>
    <p:sldId id="266" r:id="rId11"/>
    <p:sldId id="267"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6" d="100"/>
          <a:sy n="86" d="100"/>
        </p:scale>
        <p:origin x="55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889F-21A6-FD34-2928-32787CC4B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A42B3F-D912-A97E-7657-5541BB7516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BACBBB-4F17-2080-7F39-B08C9F333EDD}"/>
              </a:ext>
            </a:extLst>
          </p:cNvPr>
          <p:cNvSpPr>
            <a:spLocks noGrp="1"/>
          </p:cNvSpPr>
          <p:nvPr>
            <p:ph type="dt" sz="half" idx="10"/>
          </p:nvPr>
        </p:nvSpPr>
        <p:spPr/>
        <p:txBody>
          <a:bodyPr/>
          <a:lstStyle/>
          <a:p>
            <a:fld id="{7526A3E5-3680-4268-B827-A8D33D821137}" type="datetimeFigureOut">
              <a:rPr lang="en-US" smtClean="0"/>
              <a:t>10/26/2023</a:t>
            </a:fld>
            <a:endParaRPr lang="en-US"/>
          </a:p>
        </p:txBody>
      </p:sp>
      <p:sp>
        <p:nvSpPr>
          <p:cNvPr id="5" name="Footer Placeholder 4">
            <a:extLst>
              <a:ext uri="{FF2B5EF4-FFF2-40B4-BE49-F238E27FC236}">
                <a16:creationId xmlns:a16="http://schemas.microsoft.com/office/drawing/2014/main" id="{E2115478-A5D8-30F2-93A4-1FBFC3B54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3B99A-3A4E-FCBC-E8A4-144FE5627BC1}"/>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157619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9335-87F3-5A20-7B64-344045417D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731DD-461A-F533-28C1-DCBF1A94E3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F337F-14CE-356F-4AD2-D9F55D4C32D1}"/>
              </a:ext>
            </a:extLst>
          </p:cNvPr>
          <p:cNvSpPr>
            <a:spLocks noGrp="1"/>
          </p:cNvSpPr>
          <p:nvPr>
            <p:ph type="dt" sz="half" idx="10"/>
          </p:nvPr>
        </p:nvSpPr>
        <p:spPr/>
        <p:txBody>
          <a:bodyPr/>
          <a:lstStyle/>
          <a:p>
            <a:fld id="{7526A3E5-3680-4268-B827-A8D33D821137}" type="datetimeFigureOut">
              <a:rPr lang="en-US" smtClean="0"/>
              <a:t>10/26/2023</a:t>
            </a:fld>
            <a:endParaRPr lang="en-US"/>
          </a:p>
        </p:txBody>
      </p:sp>
      <p:sp>
        <p:nvSpPr>
          <p:cNvPr id="5" name="Footer Placeholder 4">
            <a:extLst>
              <a:ext uri="{FF2B5EF4-FFF2-40B4-BE49-F238E27FC236}">
                <a16:creationId xmlns:a16="http://schemas.microsoft.com/office/drawing/2014/main" id="{CE1A17F9-0399-C38D-8534-ACDCAEF8E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3D630-FAE6-B2BD-B770-62F4ED0A46D4}"/>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92873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614B81-42A8-73D2-61DB-93864A6C03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7FE3E-7D30-70DB-D0BC-0C073B1FAD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C41BD-1476-01BF-5392-D715EA96682B}"/>
              </a:ext>
            </a:extLst>
          </p:cNvPr>
          <p:cNvSpPr>
            <a:spLocks noGrp="1"/>
          </p:cNvSpPr>
          <p:nvPr>
            <p:ph type="dt" sz="half" idx="10"/>
          </p:nvPr>
        </p:nvSpPr>
        <p:spPr/>
        <p:txBody>
          <a:bodyPr/>
          <a:lstStyle/>
          <a:p>
            <a:fld id="{7526A3E5-3680-4268-B827-A8D33D821137}" type="datetimeFigureOut">
              <a:rPr lang="en-US" smtClean="0"/>
              <a:t>10/26/2023</a:t>
            </a:fld>
            <a:endParaRPr lang="en-US"/>
          </a:p>
        </p:txBody>
      </p:sp>
      <p:sp>
        <p:nvSpPr>
          <p:cNvPr id="5" name="Footer Placeholder 4">
            <a:extLst>
              <a:ext uri="{FF2B5EF4-FFF2-40B4-BE49-F238E27FC236}">
                <a16:creationId xmlns:a16="http://schemas.microsoft.com/office/drawing/2014/main" id="{B507955D-513C-B296-1A0A-F34C1C79B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D1531-384A-A668-53EB-A2226892C9F8}"/>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2468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D26BA-BC74-543C-D565-AFEF568734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550A2-0B58-B6BD-C920-63907BC97F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C7089-93A7-2E80-8EAF-601695E44B73}"/>
              </a:ext>
            </a:extLst>
          </p:cNvPr>
          <p:cNvSpPr>
            <a:spLocks noGrp="1"/>
          </p:cNvSpPr>
          <p:nvPr>
            <p:ph type="dt" sz="half" idx="10"/>
          </p:nvPr>
        </p:nvSpPr>
        <p:spPr/>
        <p:txBody>
          <a:bodyPr/>
          <a:lstStyle/>
          <a:p>
            <a:fld id="{7526A3E5-3680-4268-B827-A8D33D821137}" type="datetimeFigureOut">
              <a:rPr lang="en-US" smtClean="0"/>
              <a:t>10/26/2023</a:t>
            </a:fld>
            <a:endParaRPr lang="en-US"/>
          </a:p>
        </p:txBody>
      </p:sp>
      <p:sp>
        <p:nvSpPr>
          <p:cNvPr id="5" name="Footer Placeholder 4">
            <a:extLst>
              <a:ext uri="{FF2B5EF4-FFF2-40B4-BE49-F238E27FC236}">
                <a16:creationId xmlns:a16="http://schemas.microsoft.com/office/drawing/2014/main" id="{C03788A1-73D5-035A-AA22-55BE9CE40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B44F0-9AFA-39F4-5086-95CA59A33A3F}"/>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245161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7D74-A418-D953-DABE-79409C890E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E65E36-2BD2-7707-93DF-3670FF379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CF68E5-7AEA-84F8-9E60-FB1D95F9686E}"/>
              </a:ext>
            </a:extLst>
          </p:cNvPr>
          <p:cNvSpPr>
            <a:spLocks noGrp="1"/>
          </p:cNvSpPr>
          <p:nvPr>
            <p:ph type="dt" sz="half" idx="10"/>
          </p:nvPr>
        </p:nvSpPr>
        <p:spPr/>
        <p:txBody>
          <a:bodyPr/>
          <a:lstStyle/>
          <a:p>
            <a:fld id="{7526A3E5-3680-4268-B827-A8D33D821137}" type="datetimeFigureOut">
              <a:rPr lang="en-US" smtClean="0"/>
              <a:t>10/26/2023</a:t>
            </a:fld>
            <a:endParaRPr lang="en-US"/>
          </a:p>
        </p:txBody>
      </p:sp>
      <p:sp>
        <p:nvSpPr>
          <p:cNvPr id="5" name="Footer Placeholder 4">
            <a:extLst>
              <a:ext uri="{FF2B5EF4-FFF2-40B4-BE49-F238E27FC236}">
                <a16:creationId xmlns:a16="http://schemas.microsoft.com/office/drawing/2014/main" id="{01609627-9533-BAE3-A613-2DA42DDCC8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68CA3-DB23-DDD2-1CA1-7A9655A2AAC0}"/>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172441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475B-0CB9-8E6B-8141-78588B269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5315B5-8DA0-F356-EA3F-F5D0A6CA6D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F61C0C-94BA-4218-235A-B42A17146C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457CE0-1018-A0C4-6805-B5A6BEF05FF5}"/>
              </a:ext>
            </a:extLst>
          </p:cNvPr>
          <p:cNvSpPr>
            <a:spLocks noGrp="1"/>
          </p:cNvSpPr>
          <p:nvPr>
            <p:ph type="dt" sz="half" idx="10"/>
          </p:nvPr>
        </p:nvSpPr>
        <p:spPr/>
        <p:txBody>
          <a:bodyPr/>
          <a:lstStyle/>
          <a:p>
            <a:fld id="{7526A3E5-3680-4268-B827-A8D33D821137}" type="datetimeFigureOut">
              <a:rPr lang="en-US" smtClean="0"/>
              <a:t>10/26/2023</a:t>
            </a:fld>
            <a:endParaRPr lang="en-US"/>
          </a:p>
        </p:txBody>
      </p:sp>
      <p:sp>
        <p:nvSpPr>
          <p:cNvPr id="6" name="Footer Placeholder 5">
            <a:extLst>
              <a:ext uri="{FF2B5EF4-FFF2-40B4-BE49-F238E27FC236}">
                <a16:creationId xmlns:a16="http://schemas.microsoft.com/office/drawing/2014/main" id="{8DABD7AE-C7D7-BF87-8084-9D24FF4C37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A7A94-6991-7157-1F6B-1B121D4DB153}"/>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351860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15CE-E288-62A8-F65D-5F26A45F84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D0E00-0221-5DD8-80EB-D3F9A766E7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F0D895-6854-12CE-44BB-B736F02439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156F08-CEC2-B500-27C8-1460F9351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1B1AA-6FBB-F284-36F7-54E4DA847D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3300C5-9A6B-10E4-74EF-1F9D1CC7F737}"/>
              </a:ext>
            </a:extLst>
          </p:cNvPr>
          <p:cNvSpPr>
            <a:spLocks noGrp="1"/>
          </p:cNvSpPr>
          <p:nvPr>
            <p:ph type="dt" sz="half" idx="10"/>
          </p:nvPr>
        </p:nvSpPr>
        <p:spPr/>
        <p:txBody>
          <a:bodyPr/>
          <a:lstStyle/>
          <a:p>
            <a:fld id="{7526A3E5-3680-4268-B827-A8D33D821137}" type="datetimeFigureOut">
              <a:rPr lang="en-US" smtClean="0"/>
              <a:t>10/26/2023</a:t>
            </a:fld>
            <a:endParaRPr lang="en-US"/>
          </a:p>
        </p:txBody>
      </p:sp>
      <p:sp>
        <p:nvSpPr>
          <p:cNvPr id="8" name="Footer Placeholder 7">
            <a:extLst>
              <a:ext uri="{FF2B5EF4-FFF2-40B4-BE49-F238E27FC236}">
                <a16:creationId xmlns:a16="http://schemas.microsoft.com/office/drawing/2014/main" id="{84C34FCF-11A0-CC0B-F5EA-E971021A77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7E402-AE0A-64F9-64B5-83EA9BDD83EF}"/>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342806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EFBE-4437-AB85-7105-F69FA6D9FB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3B5369-FD1A-3CCD-C1CE-F817401C8077}"/>
              </a:ext>
            </a:extLst>
          </p:cNvPr>
          <p:cNvSpPr>
            <a:spLocks noGrp="1"/>
          </p:cNvSpPr>
          <p:nvPr>
            <p:ph type="dt" sz="half" idx="10"/>
          </p:nvPr>
        </p:nvSpPr>
        <p:spPr/>
        <p:txBody>
          <a:bodyPr/>
          <a:lstStyle/>
          <a:p>
            <a:fld id="{7526A3E5-3680-4268-B827-A8D33D821137}" type="datetimeFigureOut">
              <a:rPr lang="en-US" smtClean="0"/>
              <a:t>10/26/2023</a:t>
            </a:fld>
            <a:endParaRPr lang="en-US"/>
          </a:p>
        </p:txBody>
      </p:sp>
      <p:sp>
        <p:nvSpPr>
          <p:cNvPr id="4" name="Footer Placeholder 3">
            <a:extLst>
              <a:ext uri="{FF2B5EF4-FFF2-40B4-BE49-F238E27FC236}">
                <a16:creationId xmlns:a16="http://schemas.microsoft.com/office/drawing/2014/main" id="{74CC3036-EBB7-9296-BC8A-58F23EA25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47A689-C351-366A-F5B8-802A481BE2D8}"/>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405663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D12366-EC77-FF23-3794-5686EFC77174}"/>
              </a:ext>
            </a:extLst>
          </p:cNvPr>
          <p:cNvSpPr>
            <a:spLocks noGrp="1"/>
          </p:cNvSpPr>
          <p:nvPr>
            <p:ph type="dt" sz="half" idx="10"/>
          </p:nvPr>
        </p:nvSpPr>
        <p:spPr/>
        <p:txBody>
          <a:bodyPr/>
          <a:lstStyle/>
          <a:p>
            <a:fld id="{7526A3E5-3680-4268-B827-A8D33D821137}" type="datetimeFigureOut">
              <a:rPr lang="en-US" smtClean="0"/>
              <a:t>10/26/2023</a:t>
            </a:fld>
            <a:endParaRPr lang="en-US"/>
          </a:p>
        </p:txBody>
      </p:sp>
      <p:sp>
        <p:nvSpPr>
          <p:cNvPr id="3" name="Footer Placeholder 2">
            <a:extLst>
              <a:ext uri="{FF2B5EF4-FFF2-40B4-BE49-F238E27FC236}">
                <a16:creationId xmlns:a16="http://schemas.microsoft.com/office/drawing/2014/main" id="{0DE816EF-2111-3541-9550-7FE0165FE4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21C704-54EA-B5EA-0FC4-A38E1F7AEC71}"/>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2395700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D4D9-7255-A2C0-A9C8-5A5087900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65F6E5-7AA8-FBAC-621A-26BA2422AE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BE4016-C594-5441-4428-18865B6C5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8FEE8-3054-3017-EFF1-F5DA597DC304}"/>
              </a:ext>
            </a:extLst>
          </p:cNvPr>
          <p:cNvSpPr>
            <a:spLocks noGrp="1"/>
          </p:cNvSpPr>
          <p:nvPr>
            <p:ph type="dt" sz="half" idx="10"/>
          </p:nvPr>
        </p:nvSpPr>
        <p:spPr/>
        <p:txBody>
          <a:bodyPr/>
          <a:lstStyle/>
          <a:p>
            <a:fld id="{7526A3E5-3680-4268-B827-A8D33D821137}" type="datetimeFigureOut">
              <a:rPr lang="en-US" smtClean="0"/>
              <a:t>10/26/2023</a:t>
            </a:fld>
            <a:endParaRPr lang="en-US"/>
          </a:p>
        </p:txBody>
      </p:sp>
      <p:sp>
        <p:nvSpPr>
          <p:cNvPr id="6" name="Footer Placeholder 5">
            <a:extLst>
              <a:ext uri="{FF2B5EF4-FFF2-40B4-BE49-F238E27FC236}">
                <a16:creationId xmlns:a16="http://schemas.microsoft.com/office/drawing/2014/main" id="{52E6157F-1F48-D194-C4E3-9DCAD1C46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009E1-3BD3-D2E5-6F39-207B8B63DB3F}"/>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108061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ADD7-7703-C653-8766-EF901D26B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B50F9C-C46A-3447-515D-AA40F29D0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0DF3E3-DC1E-2127-6697-843D9A1C7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6E489-F5FC-0F2D-D691-D170FE0592AF}"/>
              </a:ext>
            </a:extLst>
          </p:cNvPr>
          <p:cNvSpPr>
            <a:spLocks noGrp="1"/>
          </p:cNvSpPr>
          <p:nvPr>
            <p:ph type="dt" sz="half" idx="10"/>
          </p:nvPr>
        </p:nvSpPr>
        <p:spPr/>
        <p:txBody>
          <a:bodyPr/>
          <a:lstStyle/>
          <a:p>
            <a:fld id="{7526A3E5-3680-4268-B827-A8D33D821137}" type="datetimeFigureOut">
              <a:rPr lang="en-US" smtClean="0"/>
              <a:t>10/26/2023</a:t>
            </a:fld>
            <a:endParaRPr lang="en-US"/>
          </a:p>
        </p:txBody>
      </p:sp>
      <p:sp>
        <p:nvSpPr>
          <p:cNvPr id="6" name="Footer Placeholder 5">
            <a:extLst>
              <a:ext uri="{FF2B5EF4-FFF2-40B4-BE49-F238E27FC236}">
                <a16:creationId xmlns:a16="http://schemas.microsoft.com/office/drawing/2014/main" id="{38BAFBBB-9933-6D02-2DC5-F9498E182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97DE8F-256F-C6D1-E877-61C7100C2551}"/>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43844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8AB0A-9475-F14E-8631-97BD4BF4C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E306DD-891B-D381-7415-E428435C01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BBCD5-362B-913C-A501-CF14E066B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6A3E5-3680-4268-B827-A8D33D821137}" type="datetimeFigureOut">
              <a:rPr lang="en-US" smtClean="0"/>
              <a:t>10/26/2023</a:t>
            </a:fld>
            <a:endParaRPr lang="en-US"/>
          </a:p>
        </p:txBody>
      </p:sp>
      <p:sp>
        <p:nvSpPr>
          <p:cNvPr id="5" name="Footer Placeholder 4">
            <a:extLst>
              <a:ext uri="{FF2B5EF4-FFF2-40B4-BE49-F238E27FC236}">
                <a16:creationId xmlns:a16="http://schemas.microsoft.com/office/drawing/2014/main" id="{F2CDB19D-B9EA-6319-B71A-323E520E9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8D3293-9E2D-9B30-5BC9-3BEDF5AD2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B8060-452F-4862-9A0C-8AB15827E5D5}" type="slidenum">
              <a:rPr lang="en-US" smtClean="0"/>
              <a:t>‹#›</a:t>
            </a:fld>
            <a:endParaRPr lang="en-US"/>
          </a:p>
        </p:txBody>
      </p:sp>
    </p:spTree>
    <p:extLst>
      <p:ext uri="{BB962C8B-B14F-4D97-AF65-F5344CB8AC3E}">
        <p14:creationId xmlns:p14="http://schemas.microsoft.com/office/powerpoint/2010/main" val="3135154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ourplanet.com/en/video/biome-tour-of-our-jungles/" TargetMode="External"/><Relationship Id="rId7" Type="http://schemas.openxmlformats.org/officeDocument/2006/relationships/hyperlink" Target="https://www.ourplanet.com/en/video/biome-tour-of-our-freshwater/" TargetMode="External"/><Relationship Id="rId2" Type="http://schemas.openxmlformats.org/officeDocument/2006/relationships/hyperlink" Target="https://www.ourplanet.com/en/video/biome-tour-of-our-forests/" TargetMode="External"/><Relationship Id="rId1" Type="http://schemas.openxmlformats.org/officeDocument/2006/relationships/slideLayout" Target="../slideLayouts/slideLayout2.xml"/><Relationship Id="rId6" Type="http://schemas.openxmlformats.org/officeDocument/2006/relationships/hyperlink" Target="https://www.ourplanet.com/en/video/biome-tour-of-our-frozen-worlds/" TargetMode="External"/><Relationship Id="rId5" Type="http://schemas.openxmlformats.org/officeDocument/2006/relationships/hyperlink" Target="https://www.ourplanet.com/en/video/biome-tour-of-our-grasslands/" TargetMode="External"/><Relationship Id="rId4" Type="http://schemas.openxmlformats.org/officeDocument/2006/relationships/hyperlink" Target="https://www.ourplanet.com/en/video/biome-tour-of-our-coastal-sea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0">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32">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BABBD0-274A-434E-A12A-0FE7289C794A}"/>
              </a:ext>
            </a:extLst>
          </p:cNvPr>
          <p:cNvSpPr>
            <a:spLocks noGrp="1"/>
          </p:cNvSpPr>
          <p:nvPr>
            <p:ph type="ctrTitle"/>
          </p:nvPr>
        </p:nvSpPr>
        <p:spPr>
          <a:xfrm>
            <a:off x="838200" y="484632"/>
            <a:ext cx="6081713" cy="3566160"/>
          </a:xfrm>
        </p:spPr>
        <p:txBody>
          <a:bodyPr>
            <a:normAutofit/>
          </a:bodyPr>
          <a:lstStyle/>
          <a:p>
            <a:pPr algn="l"/>
            <a:r>
              <a:rPr lang="en-US" sz="5600">
                <a:solidFill>
                  <a:srgbClr val="FFFFFF"/>
                </a:solidFill>
              </a:rPr>
              <a:t>Our Planet’s Future</a:t>
            </a:r>
            <a:br>
              <a:rPr lang="en-US" sz="5600">
                <a:solidFill>
                  <a:srgbClr val="FFFFFF"/>
                </a:solidFill>
              </a:rPr>
            </a:br>
            <a:r>
              <a:rPr lang="en-US" sz="5600">
                <a:solidFill>
                  <a:srgbClr val="FFFFFF"/>
                </a:solidFill>
              </a:rPr>
              <a:t>World Summit – OCTOBER 23</a:t>
            </a:r>
            <a:br>
              <a:rPr lang="en-US" sz="5600">
                <a:solidFill>
                  <a:srgbClr val="FFFFFF"/>
                </a:solidFill>
              </a:rPr>
            </a:br>
            <a:r>
              <a:rPr lang="en-US" sz="5600">
                <a:solidFill>
                  <a:srgbClr val="FFFFFF"/>
                </a:solidFill>
              </a:rPr>
              <a:t>İSTANBUL</a:t>
            </a:r>
          </a:p>
        </p:txBody>
      </p:sp>
      <p:sp>
        <p:nvSpPr>
          <p:cNvPr id="3" name="Subtitle 2">
            <a:extLst>
              <a:ext uri="{FF2B5EF4-FFF2-40B4-BE49-F238E27FC236}">
                <a16:creationId xmlns:a16="http://schemas.microsoft.com/office/drawing/2014/main" id="{F3ECF957-F326-BF32-71D2-DFF5E36454ED}"/>
              </a:ext>
            </a:extLst>
          </p:cNvPr>
          <p:cNvSpPr>
            <a:spLocks noGrp="1"/>
          </p:cNvSpPr>
          <p:nvPr>
            <p:ph type="subTitle" idx="1"/>
          </p:nvPr>
        </p:nvSpPr>
        <p:spPr>
          <a:xfrm>
            <a:off x="838200" y="4480560"/>
            <a:ext cx="6081713" cy="1572768"/>
          </a:xfrm>
        </p:spPr>
        <p:txBody>
          <a:bodyPr>
            <a:normAutofit/>
          </a:bodyPr>
          <a:lstStyle/>
          <a:p>
            <a:pPr algn="l"/>
            <a:r>
              <a:rPr lang="en-US">
                <a:solidFill>
                  <a:srgbClr val="FFFFFF"/>
                </a:solidFill>
              </a:rPr>
              <a:t>İstanbul Atatürk Fen Lisesi</a:t>
            </a:r>
          </a:p>
          <a:p>
            <a:pPr algn="l"/>
            <a:r>
              <a:rPr lang="en-GB">
                <a:solidFill>
                  <a:srgbClr val="FFFFFF"/>
                </a:solidFill>
                <a:effectLst/>
                <a:latin typeface="Cambria" panose="02040503050406030204" pitchFamily="18" charset="0"/>
                <a:ea typeface="MS Mincho" panose="02020609040205080304" pitchFamily="49" charset="-128"/>
                <a:cs typeface="Times New Roman" panose="02020603050405020304" pitchFamily="18" charset="0"/>
              </a:rPr>
              <a:t>STEPS Towards Ecological Planet 2022-1-FI01-KA220-SCH-000086671</a:t>
            </a:r>
            <a:endParaRPr lang="en-US">
              <a:solidFill>
                <a:srgbClr val="FFFFFF"/>
              </a:solidFill>
            </a:endParaRPr>
          </a:p>
        </p:txBody>
      </p:sp>
      <p:pic>
        <p:nvPicPr>
          <p:cNvPr id="5" name="Picture 4">
            <a:extLst>
              <a:ext uri="{FF2B5EF4-FFF2-40B4-BE49-F238E27FC236}">
                <a16:creationId xmlns:a16="http://schemas.microsoft.com/office/drawing/2014/main" id="{E42FB2B4-5B66-529C-F1AF-1912A1CDD03F}"/>
              </a:ext>
            </a:extLst>
          </p:cNvPr>
          <p:cNvPicPr>
            <a:picLocks noChangeAspect="1"/>
          </p:cNvPicPr>
          <p:nvPr/>
        </p:nvPicPr>
        <p:blipFill>
          <a:blip r:embed="rId2"/>
          <a:stretch>
            <a:fillRect/>
          </a:stretch>
        </p:blipFill>
        <p:spPr>
          <a:xfrm>
            <a:off x="8421594" y="283464"/>
            <a:ext cx="2904040" cy="2904040"/>
          </a:xfrm>
          <a:prstGeom prst="rect">
            <a:avLst/>
          </a:prstGeom>
        </p:spPr>
      </p:pic>
      <p:sp>
        <p:nvSpPr>
          <p:cNvPr id="1045"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DF) Erasmus+ Programme logo">
            <a:extLst>
              <a:ext uri="{FF2B5EF4-FFF2-40B4-BE49-F238E27FC236}">
                <a16:creationId xmlns:a16="http://schemas.microsoft.com/office/drawing/2014/main" id="{A1864559-851E-3A45-D35F-2FAB56CB76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07654" y="4344031"/>
            <a:ext cx="3931920" cy="112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23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42257BA-A7BA-602E-8F68-62CC417D6558}"/>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kern="1200">
                <a:solidFill>
                  <a:schemeClr val="tx1"/>
                </a:solidFill>
                <a:latin typeface="+mj-lt"/>
                <a:ea typeface="+mj-ea"/>
                <a:cs typeface="+mj-cs"/>
              </a:rPr>
              <a:t>EXPERTS</a:t>
            </a:r>
          </a:p>
        </p:txBody>
      </p:sp>
      <p:sp>
        <p:nvSpPr>
          <p:cNvPr id="23" name="Rectangle 2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 name="Content Placeholder 14">
            <a:extLst>
              <a:ext uri="{FF2B5EF4-FFF2-40B4-BE49-F238E27FC236}">
                <a16:creationId xmlns:a16="http://schemas.microsoft.com/office/drawing/2014/main" id="{4A78A0F1-292C-56BA-E408-16BD66F2839F}"/>
              </a:ext>
            </a:extLst>
          </p:cNvPr>
          <p:cNvGraphicFramePr>
            <a:graphicFrameLocks noGrp="1"/>
          </p:cNvGraphicFramePr>
          <p:nvPr>
            <p:ph sz="quarter" idx="4"/>
          </p:nvPr>
        </p:nvGraphicFramePr>
        <p:xfrm>
          <a:off x="838200" y="1973518"/>
          <a:ext cx="10515602" cy="4263024"/>
        </p:xfrm>
        <a:graphic>
          <a:graphicData uri="http://schemas.openxmlformats.org/drawingml/2006/table">
            <a:tbl>
              <a:tblPr/>
              <a:tblGrid>
                <a:gridCol w="2495405">
                  <a:extLst>
                    <a:ext uri="{9D8B030D-6E8A-4147-A177-3AD203B41FA5}">
                      <a16:colId xmlns:a16="http://schemas.microsoft.com/office/drawing/2014/main" val="4034222662"/>
                    </a:ext>
                  </a:extLst>
                </a:gridCol>
                <a:gridCol w="1330042">
                  <a:extLst>
                    <a:ext uri="{9D8B030D-6E8A-4147-A177-3AD203B41FA5}">
                      <a16:colId xmlns:a16="http://schemas.microsoft.com/office/drawing/2014/main" val="26120181"/>
                    </a:ext>
                  </a:extLst>
                </a:gridCol>
                <a:gridCol w="1745204">
                  <a:extLst>
                    <a:ext uri="{9D8B030D-6E8A-4147-A177-3AD203B41FA5}">
                      <a16:colId xmlns:a16="http://schemas.microsoft.com/office/drawing/2014/main" val="3941936536"/>
                    </a:ext>
                  </a:extLst>
                </a:gridCol>
                <a:gridCol w="1902725">
                  <a:extLst>
                    <a:ext uri="{9D8B030D-6E8A-4147-A177-3AD203B41FA5}">
                      <a16:colId xmlns:a16="http://schemas.microsoft.com/office/drawing/2014/main" val="1472073158"/>
                    </a:ext>
                  </a:extLst>
                </a:gridCol>
                <a:gridCol w="1743082">
                  <a:extLst>
                    <a:ext uri="{9D8B030D-6E8A-4147-A177-3AD203B41FA5}">
                      <a16:colId xmlns:a16="http://schemas.microsoft.com/office/drawing/2014/main" val="3113028318"/>
                    </a:ext>
                  </a:extLst>
                </a:gridCol>
                <a:gridCol w="1299144">
                  <a:extLst>
                    <a:ext uri="{9D8B030D-6E8A-4147-A177-3AD203B41FA5}">
                      <a16:colId xmlns:a16="http://schemas.microsoft.com/office/drawing/2014/main" val="193051265"/>
                    </a:ext>
                  </a:extLst>
                </a:gridCol>
              </a:tblGrid>
              <a:tr h="466858">
                <a:tc>
                  <a:txBody>
                    <a:bodyPr/>
                    <a:lstStyle/>
                    <a:p>
                      <a:pPr rtl="0" fontAlgn="b"/>
                      <a:r>
                        <a:rPr lang="en-US" sz="2400" b="1">
                          <a:effectLst/>
                        </a:rPr>
                        <a:t>EXPERTS of</a:t>
                      </a:r>
                    </a:p>
                  </a:txBody>
                  <a:tcPr marL="25438" marR="25438" marT="16958" marB="16958"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b="1">
                          <a:effectLst/>
                        </a:rPr>
                        <a:t>FI</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b="1">
                          <a:effectLst/>
                        </a:rPr>
                        <a:t>CR</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b="1">
                          <a:effectLst/>
                        </a:rPr>
                        <a:t>ES</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b="1">
                          <a:effectLst/>
                        </a:rPr>
                        <a:t>TR</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b="1">
                          <a:effectLst/>
                        </a:rPr>
                        <a:t>TR</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34720028"/>
                  </a:ext>
                </a:extLst>
              </a:tr>
              <a:tr h="832327">
                <a:tc>
                  <a:txBody>
                    <a:bodyPr/>
                    <a:lstStyle/>
                    <a:p>
                      <a:pPr rtl="0" fontAlgn="b"/>
                      <a:r>
                        <a:rPr lang="en-US" sz="2400">
                          <a:effectLst/>
                        </a:rPr>
                        <a:t>GRASSLANDS</a:t>
                      </a:r>
                    </a:p>
                  </a:txBody>
                  <a:tcPr marL="25438" marR="25438" marT="16958" marB="16958"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Sakari</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Lana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Sara Lan Zhan</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Rabia Azra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Ada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25728488"/>
                  </a:ext>
                </a:extLst>
              </a:tr>
              <a:tr h="832327">
                <a:tc>
                  <a:txBody>
                    <a:bodyPr/>
                    <a:lstStyle/>
                    <a:p>
                      <a:pPr rtl="0" fontAlgn="b"/>
                      <a:r>
                        <a:rPr lang="en-US" sz="2400">
                          <a:effectLst/>
                        </a:rPr>
                        <a:t>OCEAN</a:t>
                      </a:r>
                    </a:p>
                  </a:txBody>
                  <a:tcPr marL="25438" marR="25438" marT="16958" marB="16958"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Lotta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Mila Cukon</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Fernando Campillo</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Dila Çiçek</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Umay</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23818174"/>
                  </a:ext>
                </a:extLst>
              </a:tr>
              <a:tr h="832327">
                <a:tc>
                  <a:txBody>
                    <a:bodyPr/>
                    <a:lstStyle/>
                    <a:p>
                      <a:pPr rtl="0" fontAlgn="b"/>
                      <a:r>
                        <a:rPr lang="en-US" sz="2400">
                          <a:effectLst/>
                        </a:rPr>
                        <a:t>FROZEN WORLDS</a:t>
                      </a:r>
                    </a:p>
                  </a:txBody>
                  <a:tcPr marL="25438" marR="25438" marT="16958" marB="16958"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Arsi</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Sara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Zoe Sierra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Lizge</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İrem Naz</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38402850"/>
                  </a:ext>
                </a:extLst>
              </a:tr>
              <a:tr h="832327">
                <a:tc>
                  <a:txBody>
                    <a:bodyPr/>
                    <a:lstStyle/>
                    <a:p>
                      <a:pPr rtl="0" fontAlgn="b"/>
                      <a:r>
                        <a:rPr lang="en-US" sz="2400">
                          <a:effectLst/>
                        </a:rPr>
                        <a:t>FRESH WATER</a:t>
                      </a:r>
                    </a:p>
                  </a:txBody>
                  <a:tcPr marL="25438" marR="25438" marT="16958" marB="16958"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Lene</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Vitomira Vuljak</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Lucía López </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Leylanur</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Melih Fazıl</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54037979"/>
                  </a:ext>
                </a:extLst>
              </a:tr>
              <a:tr h="466858">
                <a:tc>
                  <a:txBody>
                    <a:bodyPr/>
                    <a:lstStyle/>
                    <a:p>
                      <a:pPr rtl="0" fontAlgn="b"/>
                      <a:r>
                        <a:rPr lang="en-US" sz="2400">
                          <a:effectLst/>
                        </a:rPr>
                        <a:t>FORESTS</a:t>
                      </a:r>
                    </a:p>
                  </a:txBody>
                  <a:tcPr marL="25438" marR="25438" marT="16958" marB="16958"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r>
                        <a:rPr lang="en-US" sz="2400">
                          <a:effectLst/>
                        </a:rPr>
                        <a:t>Elli</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r>
                        <a:rPr lang="en-US" sz="2400">
                          <a:effectLst/>
                        </a:rPr>
                        <a:t>Vito Križnjak</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r>
                        <a:rPr lang="en-US" sz="2400">
                          <a:effectLst/>
                        </a:rPr>
                        <a:t>Pablo Aguilar</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r>
                        <a:rPr lang="en-US" sz="2400">
                          <a:effectLst/>
                        </a:rPr>
                        <a:t>Yiğit</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r>
                        <a:rPr lang="en-US" sz="2400">
                          <a:effectLst/>
                        </a:rPr>
                        <a:t>Beyza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527497"/>
                  </a:ext>
                </a:extLst>
              </a:tr>
            </a:tbl>
          </a:graphicData>
        </a:graphic>
      </p:graphicFrame>
    </p:spTree>
    <p:extLst>
      <p:ext uri="{BB962C8B-B14F-4D97-AF65-F5344CB8AC3E}">
        <p14:creationId xmlns:p14="http://schemas.microsoft.com/office/powerpoint/2010/main" val="271309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E1DCE0-7E46-50F1-AE6F-F390E65B9545}"/>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600" kern="1200">
                <a:solidFill>
                  <a:schemeClr val="tx1"/>
                </a:solidFill>
                <a:latin typeface="+mj-lt"/>
                <a:ea typeface="+mj-ea"/>
                <a:cs typeface="+mj-cs"/>
              </a:rPr>
              <a:t>WORLD LEADERS</a:t>
            </a:r>
          </a:p>
        </p:txBody>
      </p:sp>
      <p:sp>
        <p:nvSpPr>
          <p:cNvPr id="20"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8111DE3E-E0EC-FF24-4D55-B42726DDC8D5}"/>
              </a:ext>
            </a:extLst>
          </p:cNvPr>
          <p:cNvGraphicFramePr>
            <a:graphicFrameLocks noGrp="1"/>
          </p:cNvGraphicFramePr>
          <p:nvPr>
            <p:extLst>
              <p:ext uri="{D42A27DB-BD31-4B8C-83A1-F6EECF244321}">
                <p14:modId xmlns:p14="http://schemas.microsoft.com/office/powerpoint/2010/main" val="2457330528"/>
              </p:ext>
            </p:extLst>
          </p:nvPr>
        </p:nvGraphicFramePr>
        <p:xfrm>
          <a:off x="1651030" y="3124200"/>
          <a:ext cx="8886892" cy="3102864"/>
        </p:xfrm>
        <a:graphic>
          <a:graphicData uri="http://schemas.openxmlformats.org/drawingml/2006/table">
            <a:tbl>
              <a:tblPr>
                <a:tableStyleId>{5C22544A-7EE6-4342-B048-85BDC9FD1C3A}</a:tableStyleId>
              </a:tblPr>
              <a:tblGrid>
                <a:gridCol w="4058967">
                  <a:extLst>
                    <a:ext uri="{9D8B030D-6E8A-4147-A177-3AD203B41FA5}">
                      <a16:colId xmlns:a16="http://schemas.microsoft.com/office/drawing/2014/main" val="2237590152"/>
                    </a:ext>
                  </a:extLst>
                </a:gridCol>
                <a:gridCol w="4827925">
                  <a:extLst>
                    <a:ext uri="{9D8B030D-6E8A-4147-A177-3AD203B41FA5}">
                      <a16:colId xmlns:a16="http://schemas.microsoft.com/office/drawing/2014/main" val="2696619710"/>
                    </a:ext>
                  </a:extLst>
                </a:gridCol>
              </a:tblGrid>
              <a:tr h="517144">
                <a:tc>
                  <a:txBody>
                    <a:bodyPr/>
                    <a:lstStyle/>
                    <a:p>
                      <a:pPr rtl="0" fontAlgn="b"/>
                      <a:r>
                        <a:rPr lang="en-US" sz="2900" b="1">
                          <a:effectLst/>
                        </a:rPr>
                        <a:t>WORLD LEADERS of</a:t>
                      </a:r>
                    </a:p>
                  </a:txBody>
                  <a:tcPr marL="30749" marR="30749" marT="20499" marB="20499" anchor="b"/>
                </a:tc>
                <a:tc>
                  <a:txBody>
                    <a:bodyPr/>
                    <a:lstStyle/>
                    <a:p>
                      <a:pPr rtl="0" fontAlgn="b"/>
                      <a:endParaRPr lang="en-US" sz="2900">
                        <a:effectLst/>
                      </a:endParaRPr>
                    </a:p>
                  </a:txBody>
                  <a:tcPr marL="30749" marR="30749" marT="20499" marB="20499" anchor="b"/>
                </a:tc>
                <a:extLst>
                  <a:ext uri="{0D108BD9-81ED-4DB2-BD59-A6C34878D82A}">
                    <a16:rowId xmlns:a16="http://schemas.microsoft.com/office/drawing/2014/main" val="2159490909"/>
                  </a:ext>
                </a:extLst>
              </a:tr>
              <a:tr h="517144">
                <a:tc>
                  <a:txBody>
                    <a:bodyPr/>
                    <a:lstStyle/>
                    <a:p>
                      <a:pPr rtl="0" fontAlgn="b"/>
                      <a:r>
                        <a:rPr lang="en-US" sz="2900">
                          <a:effectLst/>
                        </a:rPr>
                        <a:t>ABANASSIA</a:t>
                      </a:r>
                    </a:p>
                  </a:txBody>
                  <a:tcPr marL="30749" marR="30749" marT="20499" marB="20499" anchor="b"/>
                </a:tc>
                <a:tc>
                  <a:txBody>
                    <a:bodyPr/>
                    <a:lstStyle/>
                    <a:p>
                      <a:pPr rtl="0" fontAlgn="b"/>
                      <a:r>
                        <a:rPr lang="en-US" sz="2900">
                          <a:effectLst/>
                        </a:rPr>
                        <a:t>Matias - FI</a:t>
                      </a:r>
                    </a:p>
                  </a:txBody>
                  <a:tcPr marL="30749" marR="30749" marT="20499" marB="20499" anchor="b"/>
                </a:tc>
                <a:extLst>
                  <a:ext uri="{0D108BD9-81ED-4DB2-BD59-A6C34878D82A}">
                    <a16:rowId xmlns:a16="http://schemas.microsoft.com/office/drawing/2014/main" val="4055705558"/>
                  </a:ext>
                </a:extLst>
              </a:tr>
              <a:tr h="517144">
                <a:tc>
                  <a:txBody>
                    <a:bodyPr/>
                    <a:lstStyle/>
                    <a:p>
                      <a:pPr rtl="0" fontAlgn="b"/>
                      <a:r>
                        <a:rPr lang="en-US" sz="2900">
                          <a:effectLst/>
                        </a:rPr>
                        <a:t>BANTAROS</a:t>
                      </a:r>
                    </a:p>
                  </a:txBody>
                  <a:tcPr marL="30749" marR="30749" marT="20499" marB="20499" anchor="b"/>
                </a:tc>
                <a:tc>
                  <a:txBody>
                    <a:bodyPr/>
                    <a:lstStyle/>
                    <a:p>
                      <a:pPr rtl="0" fontAlgn="b"/>
                      <a:endParaRPr lang="en-US" sz="2900">
                        <a:effectLst/>
                      </a:endParaRPr>
                    </a:p>
                  </a:txBody>
                  <a:tcPr marL="30749" marR="30749" marT="20499" marB="20499" anchor="b"/>
                </a:tc>
                <a:extLst>
                  <a:ext uri="{0D108BD9-81ED-4DB2-BD59-A6C34878D82A}">
                    <a16:rowId xmlns:a16="http://schemas.microsoft.com/office/drawing/2014/main" val="1471444840"/>
                  </a:ext>
                </a:extLst>
              </a:tr>
              <a:tr h="517144">
                <a:tc>
                  <a:txBody>
                    <a:bodyPr/>
                    <a:lstStyle/>
                    <a:p>
                      <a:pPr rtl="0" fontAlgn="b"/>
                      <a:r>
                        <a:rPr lang="en-US" sz="2900">
                          <a:effectLst/>
                        </a:rPr>
                        <a:t>NUMERICA</a:t>
                      </a:r>
                    </a:p>
                  </a:txBody>
                  <a:tcPr marL="30749" marR="30749" marT="20499" marB="20499" anchor="b"/>
                </a:tc>
                <a:tc>
                  <a:txBody>
                    <a:bodyPr/>
                    <a:lstStyle/>
                    <a:p>
                      <a:pPr rtl="0" fontAlgn="b"/>
                      <a:r>
                        <a:rPr lang="en-US" sz="2900">
                          <a:effectLst/>
                        </a:rPr>
                        <a:t>Rüzgar Pars - TR</a:t>
                      </a:r>
                    </a:p>
                  </a:txBody>
                  <a:tcPr marL="30749" marR="30749" marT="20499" marB="20499" anchor="b"/>
                </a:tc>
                <a:extLst>
                  <a:ext uri="{0D108BD9-81ED-4DB2-BD59-A6C34878D82A}">
                    <a16:rowId xmlns:a16="http://schemas.microsoft.com/office/drawing/2014/main" val="2464216567"/>
                  </a:ext>
                </a:extLst>
              </a:tr>
              <a:tr h="517144">
                <a:tc>
                  <a:txBody>
                    <a:bodyPr/>
                    <a:lstStyle/>
                    <a:p>
                      <a:pPr rtl="0" fontAlgn="b"/>
                      <a:r>
                        <a:rPr lang="en-US" sz="2900">
                          <a:effectLst/>
                        </a:rPr>
                        <a:t>PEZZADOR</a:t>
                      </a:r>
                    </a:p>
                  </a:txBody>
                  <a:tcPr marL="30749" marR="30749" marT="20499" marB="20499" anchor="b"/>
                </a:tc>
                <a:tc>
                  <a:txBody>
                    <a:bodyPr/>
                    <a:lstStyle/>
                    <a:p>
                      <a:pPr rtl="0" fontAlgn="b"/>
                      <a:r>
                        <a:rPr lang="en-US" sz="2900" b="0" dirty="0">
                          <a:effectLst/>
                        </a:rPr>
                        <a:t>Klara </a:t>
                      </a:r>
                      <a:r>
                        <a:rPr lang="en-US" sz="2900" b="0" dirty="0" err="1">
                          <a:effectLst/>
                        </a:rPr>
                        <a:t>Skeledjic</a:t>
                      </a:r>
                      <a:r>
                        <a:rPr lang="en-US" sz="2900" b="0" dirty="0">
                          <a:effectLst/>
                        </a:rPr>
                        <a:t>-CRO</a:t>
                      </a:r>
                    </a:p>
                  </a:txBody>
                  <a:tcPr marL="30749" marR="30749" marT="20499" marB="20499" anchor="b"/>
                </a:tc>
                <a:extLst>
                  <a:ext uri="{0D108BD9-81ED-4DB2-BD59-A6C34878D82A}">
                    <a16:rowId xmlns:a16="http://schemas.microsoft.com/office/drawing/2014/main" val="4195715187"/>
                  </a:ext>
                </a:extLst>
              </a:tr>
              <a:tr h="517144">
                <a:tc>
                  <a:txBody>
                    <a:bodyPr/>
                    <a:lstStyle/>
                    <a:p>
                      <a:pPr rtl="0" fontAlgn="b"/>
                      <a:r>
                        <a:rPr lang="en-US" sz="2900">
                          <a:effectLst/>
                        </a:rPr>
                        <a:t>SHAO PO</a:t>
                      </a:r>
                    </a:p>
                  </a:txBody>
                  <a:tcPr marL="30749" marR="30749" marT="20499" marB="20499" anchor="b"/>
                </a:tc>
                <a:tc>
                  <a:txBody>
                    <a:bodyPr/>
                    <a:lstStyle/>
                    <a:p>
                      <a:pPr rtl="0" fontAlgn="b"/>
                      <a:r>
                        <a:rPr lang="en-US" sz="2900" dirty="0">
                          <a:effectLst/>
                        </a:rPr>
                        <a:t>Gamze - TR</a:t>
                      </a:r>
                    </a:p>
                  </a:txBody>
                  <a:tcPr marL="30749" marR="30749" marT="20499" marB="20499" anchor="b"/>
                </a:tc>
                <a:extLst>
                  <a:ext uri="{0D108BD9-81ED-4DB2-BD59-A6C34878D82A}">
                    <a16:rowId xmlns:a16="http://schemas.microsoft.com/office/drawing/2014/main" val="958142501"/>
                  </a:ext>
                </a:extLst>
              </a:tr>
            </a:tbl>
          </a:graphicData>
        </a:graphic>
      </p:graphicFrame>
    </p:spTree>
    <p:extLst>
      <p:ext uri="{BB962C8B-B14F-4D97-AF65-F5344CB8AC3E}">
        <p14:creationId xmlns:p14="http://schemas.microsoft.com/office/powerpoint/2010/main" val="362996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3FFF-32BD-EC09-11B3-6D53D6D4CACD}"/>
              </a:ext>
            </a:extLst>
          </p:cNvPr>
          <p:cNvSpPr>
            <a:spLocks noGrp="1"/>
          </p:cNvSpPr>
          <p:nvPr>
            <p:ph type="title"/>
          </p:nvPr>
        </p:nvSpPr>
        <p:spPr/>
        <p:txBody>
          <a:bodyPr/>
          <a:lstStyle/>
          <a:p>
            <a:r>
              <a:rPr lang="en-US" dirty="0"/>
              <a:t>Biome Tour Videos</a:t>
            </a:r>
          </a:p>
        </p:txBody>
      </p:sp>
      <p:sp>
        <p:nvSpPr>
          <p:cNvPr id="4" name="Content Placeholder 3">
            <a:extLst>
              <a:ext uri="{FF2B5EF4-FFF2-40B4-BE49-F238E27FC236}">
                <a16:creationId xmlns:a16="http://schemas.microsoft.com/office/drawing/2014/main" id="{7D7316FE-95D3-EA01-1C46-6E97487731BB}"/>
              </a:ext>
            </a:extLst>
          </p:cNvPr>
          <p:cNvSpPr>
            <a:spLocks noGrp="1"/>
          </p:cNvSpPr>
          <p:nvPr>
            <p:ph idx="1"/>
          </p:nvPr>
        </p:nvSpPr>
        <p:spPr>
          <a:xfrm>
            <a:off x="838200" y="1825625"/>
            <a:ext cx="10515600" cy="4351338"/>
          </a:xfrm>
        </p:spPr>
        <p:txBody>
          <a:bodyPr>
            <a:normAutofit fontScale="85000" lnSpcReduction="20000"/>
          </a:bodyPr>
          <a:lstStyle/>
          <a:p>
            <a:r>
              <a:rPr lang="en-US" u="sng" dirty="0">
                <a:hlinkClick r:id="rId2">
                  <a:extLst>
                    <a:ext uri="{A12FA001-AC4F-418D-AE19-62706E023703}">
                      <ahyp:hlinkClr xmlns:ahyp="http://schemas.microsoft.com/office/drawing/2018/hyperlinkcolor" val="tx"/>
                    </a:ext>
                  </a:extLst>
                </a:hlinkClick>
              </a:rPr>
              <a:t>Forests</a:t>
            </a:r>
            <a:r>
              <a:rPr lang="en-US" dirty="0">
                <a:hlinkClick r:id="rId2">
                  <a:extLst>
                    <a:ext uri="{A12FA001-AC4F-418D-AE19-62706E023703}">
                      <ahyp:hlinkClr xmlns:ahyp="http://schemas.microsoft.com/office/drawing/2018/hyperlinkcolor" val="tx"/>
                    </a:ext>
                  </a:extLst>
                </a:hlinkClick>
              </a:rPr>
              <a:t>:</a:t>
            </a:r>
          </a:p>
          <a:p>
            <a:r>
              <a:rPr lang="en-US" dirty="0">
                <a:hlinkClick r:id="rId2"/>
              </a:rPr>
              <a:t>https://www.ourplanet.com/en/video/biome-tour-of-our-forests/</a:t>
            </a:r>
            <a:endParaRPr lang="en-US" dirty="0"/>
          </a:p>
          <a:p>
            <a:r>
              <a:rPr lang="en-US" dirty="0">
                <a:hlinkClick r:id="rId3"/>
              </a:rPr>
              <a:t>https://www.ourplanet.com/en/video/biome-tour-of-our-jungles/</a:t>
            </a:r>
            <a:endParaRPr lang="en-US" dirty="0"/>
          </a:p>
          <a:p>
            <a:r>
              <a:rPr lang="en-US" dirty="0"/>
              <a:t>Ocean:</a:t>
            </a:r>
          </a:p>
          <a:p>
            <a:r>
              <a:rPr lang="en-US" dirty="0">
                <a:hlinkClick r:id="rId4"/>
              </a:rPr>
              <a:t>https://www.ourplanet.com/en/video/biome-tour-of-our-coastal-seas/</a:t>
            </a:r>
            <a:endParaRPr lang="en-US" dirty="0"/>
          </a:p>
          <a:p>
            <a:r>
              <a:rPr lang="en-US" dirty="0"/>
              <a:t>Grasslands:</a:t>
            </a:r>
          </a:p>
          <a:p>
            <a:r>
              <a:rPr lang="en-US" dirty="0">
                <a:hlinkClick r:id="rId5"/>
              </a:rPr>
              <a:t>https://www.ourplanet.com/en/video/biome-tour-of-our-grasslands/</a:t>
            </a:r>
            <a:endParaRPr lang="en-US" dirty="0"/>
          </a:p>
          <a:p>
            <a:r>
              <a:rPr lang="en-US" dirty="0"/>
              <a:t>Frozen Worlds:</a:t>
            </a:r>
          </a:p>
          <a:p>
            <a:r>
              <a:rPr lang="en-US" dirty="0">
                <a:hlinkClick r:id="rId6"/>
              </a:rPr>
              <a:t>https://www.ourplanet.com/en/video/biome-tour-of-our-frozen-worlds/</a:t>
            </a:r>
            <a:endParaRPr lang="en-US" dirty="0"/>
          </a:p>
          <a:p>
            <a:r>
              <a:rPr lang="en-US" dirty="0"/>
              <a:t>Fresh water:</a:t>
            </a:r>
          </a:p>
          <a:p>
            <a:r>
              <a:rPr lang="en-US" dirty="0">
                <a:hlinkClick r:id="rId7"/>
              </a:rPr>
              <a:t>https://www.ourplanet.com/en/video/biome-tour-of-our-freshwater/</a:t>
            </a:r>
            <a:endParaRPr lang="en-US" dirty="0"/>
          </a:p>
          <a:p>
            <a:endParaRPr lang="en-US" dirty="0"/>
          </a:p>
        </p:txBody>
      </p:sp>
    </p:spTree>
    <p:extLst>
      <p:ext uri="{BB962C8B-B14F-4D97-AF65-F5344CB8AC3E}">
        <p14:creationId xmlns:p14="http://schemas.microsoft.com/office/powerpoint/2010/main" val="327905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2E961A6-3E4D-EA69-8A59-C1ACC9AFBFF3}"/>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WORLD LEADERS…</a:t>
            </a:r>
          </a:p>
        </p:txBody>
      </p:sp>
      <p:sp>
        <p:nvSpPr>
          <p:cNvPr id="2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E0F5799-D2FA-4759-C7D8-566AF7A2F899}"/>
              </a:ext>
            </a:extLst>
          </p:cNvPr>
          <p:cNvSpPr>
            <a:spLocks noGrp="1"/>
          </p:cNvSpPr>
          <p:nvPr>
            <p:ph sz="half" idx="1"/>
          </p:nvPr>
        </p:nvSpPr>
        <p:spPr>
          <a:xfrm>
            <a:off x="630936" y="2660904"/>
            <a:ext cx="4818888" cy="3547872"/>
          </a:xfrm>
        </p:spPr>
        <p:txBody>
          <a:bodyPr vert="horz" lIns="91440" tIns="45720" rIns="91440" bIns="45720" rtlCol="0" anchor="t">
            <a:normAutofit fontScale="92500" lnSpcReduction="10000"/>
          </a:bodyPr>
          <a:lstStyle/>
          <a:p>
            <a:r>
              <a:rPr lang="en-US" sz="2200" b="0" i="0" u="none" strike="noStrike" baseline="0" dirty="0"/>
              <a:t>World Leaders have a fund of 100 Billion ‘World Dollars’ (WD), split equally between the group in 5 Billion tokens.</a:t>
            </a:r>
          </a:p>
          <a:p>
            <a:r>
              <a:rPr lang="en-US" sz="2200" dirty="0"/>
              <a:t>They will make an opening speech before the presentations of experts. 2 min. </a:t>
            </a:r>
            <a:endParaRPr lang="en-US" sz="2200" b="0" i="0" u="none" strike="noStrike" baseline="0" dirty="0"/>
          </a:p>
          <a:p>
            <a:r>
              <a:rPr lang="en-US" sz="2200" dirty="0"/>
              <a:t>They will listen to the </a:t>
            </a:r>
            <a:r>
              <a:rPr lang="en-US" sz="2200" b="0" i="0" u="none" strike="noStrike" baseline="0" dirty="0"/>
              <a:t>briefings on food, energy and health – Presentations of the experts. </a:t>
            </a:r>
          </a:p>
          <a:p>
            <a:r>
              <a:rPr lang="en-US" sz="2200" b="0" i="0" u="none" strike="noStrike" baseline="0" dirty="0"/>
              <a:t>They must decide how to invest the available budget, and what agreements to put in place, in order to ensure a positive future for the world population.</a:t>
            </a:r>
          </a:p>
          <a:p>
            <a:pPr marL="0"/>
            <a:endParaRPr lang="en-US" sz="2200" dirty="0"/>
          </a:p>
          <a:p>
            <a:pPr marL="0"/>
            <a:endParaRPr lang="en-US" sz="2200" dirty="0"/>
          </a:p>
        </p:txBody>
      </p:sp>
      <p:pic>
        <p:nvPicPr>
          <p:cNvPr id="12" name="Picture 11">
            <a:extLst>
              <a:ext uri="{FF2B5EF4-FFF2-40B4-BE49-F238E27FC236}">
                <a16:creationId xmlns:a16="http://schemas.microsoft.com/office/drawing/2014/main" id="{1BA550B0-D210-4402-A96B-AE78978A62B0}"/>
              </a:ext>
            </a:extLst>
          </p:cNvPr>
          <p:cNvPicPr>
            <a:picLocks noChangeAspect="1"/>
          </p:cNvPicPr>
          <p:nvPr/>
        </p:nvPicPr>
        <p:blipFill>
          <a:blip r:embed="rId2"/>
          <a:stretch>
            <a:fillRect/>
          </a:stretch>
        </p:blipFill>
        <p:spPr>
          <a:xfrm>
            <a:off x="6304560" y="640080"/>
            <a:ext cx="5047943" cy="5577840"/>
          </a:xfrm>
          <a:prstGeom prst="rect">
            <a:avLst/>
          </a:prstGeom>
        </p:spPr>
      </p:pic>
    </p:spTree>
    <p:extLst>
      <p:ext uri="{BB962C8B-B14F-4D97-AF65-F5344CB8AC3E}">
        <p14:creationId xmlns:p14="http://schemas.microsoft.com/office/powerpoint/2010/main" val="330342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73A8D-702B-D229-F47E-68BA88E2455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World leaders…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9424B0-59D2-0B52-99C0-67006B65344C}"/>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000" b="0" i="0" u="none" strike="noStrike" baseline="0" dirty="0"/>
              <a:t>World Leaders will decide where to invest and whether to change their</a:t>
            </a:r>
            <a:r>
              <a:rPr lang="en-US" sz="2000" dirty="0"/>
              <a:t> </a:t>
            </a:r>
            <a:r>
              <a:rPr lang="en-US" sz="2000" b="0" i="0" u="none" strike="noStrike" baseline="0" dirty="0"/>
              <a:t>plans for ENERGY, FOOD and HEALTH.</a:t>
            </a:r>
          </a:p>
          <a:p>
            <a:endParaRPr lang="en-US" sz="2000" dirty="0"/>
          </a:p>
          <a:p>
            <a:r>
              <a:rPr lang="en-US" sz="2000" b="0" i="0" u="none" strike="noStrike" baseline="0" dirty="0"/>
              <a:t>A</a:t>
            </a:r>
            <a:r>
              <a:rPr lang="en-US" sz="2000" dirty="0"/>
              <a:t>nd will present their agreed </a:t>
            </a:r>
            <a:r>
              <a:rPr lang="en-US" sz="2000" b="0" i="0" u="none" strike="noStrike" baseline="0" dirty="0"/>
              <a:t>PLAN.</a:t>
            </a:r>
            <a:endParaRPr lang="en-US" sz="2000" dirty="0"/>
          </a:p>
        </p:txBody>
      </p:sp>
      <p:pic>
        <p:nvPicPr>
          <p:cNvPr id="6" name="Content Placeholder 5">
            <a:extLst>
              <a:ext uri="{FF2B5EF4-FFF2-40B4-BE49-F238E27FC236}">
                <a16:creationId xmlns:a16="http://schemas.microsoft.com/office/drawing/2014/main" id="{2D43897C-B325-A32F-5B59-B39090430441}"/>
              </a:ext>
            </a:extLst>
          </p:cNvPr>
          <p:cNvPicPr>
            <a:picLocks noGrp="1" noChangeAspect="1"/>
          </p:cNvPicPr>
          <p:nvPr>
            <p:ph sz="half" idx="2"/>
          </p:nvPr>
        </p:nvPicPr>
        <p:blipFill rotWithShape="1">
          <a:blip r:embed="rId2"/>
          <a:srcRect l="8309" r="1721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7301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FBE902-AF06-0B31-45BA-A27F31C20C05}"/>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sz="4400" b="0" i="0" u="none" strike="noStrike" baseline="0" dirty="0"/>
              <a:t>Our Planet Experts</a:t>
            </a:r>
            <a:endParaRPr lang="en-US" sz="44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9BDF31A4-9BE8-F8DF-AF3D-07937DB07EB9}"/>
              </a:ext>
            </a:extLst>
          </p:cNvPr>
          <p:cNvSpPr>
            <a:spLocks noGrp="1"/>
          </p:cNvSpPr>
          <p:nvPr>
            <p:ph sz="half" idx="1"/>
          </p:nvPr>
        </p:nvSpPr>
        <p:spPr>
          <a:xfrm>
            <a:off x="648930" y="2438400"/>
            <a:ext cx="4944151" cy="3785419"/>
          </a:xfrm>
        </p:spPr>
        <p:txBody>
          <a:bodyPr vert="horz" lIns="91440" tIns="45720" rIns="91440" bIns="45720" rtlCol="0">
            <a:normAutofit/>
          </a:bodyPr>
          <a:lstStyle/>
          <a:p>
            <a:r>
              <a:rPr lang="en-US" sz="2400" b="0" i="0" u="none" strike="noStrike" baseline="0" dirty="0"/>
              <a:t>Our Planet Experts split into small groups</a:t>
            </a:r>
            <a:r>
              <a:rPr lang="en-US" sz="2400" dirty="0"/>
              <a:t>,</a:t>
            </a:r>
            <a:endParaRPr lang="en-US" sz="2400" b="0" i="0" u="none" strike="noStrike" baseline="0" dirty="0"/>
          </a:p>
          <a:p>
            <a:r>
              <a:rPr lang="en-US" sz="2400" dirty="0"/>
              <a:t>Will</a:t>
            </a:r>
            <a:r>
              <a:rPr lang="en-US" sz="2400" b="0" i="0" u="none" strike="noStrike" baseline="0" dirty="0"/>
              <a:t> research the biomes of our planet,</a:t>
            </a:r>
          </a:p>
          <a:p>
            <a:r>
              <a:rPr lang="en-US" sz="2400" b="0" i="0" u="none" strike="noStrike" baseline="0" dirty="0"/>
              <a:t>Will present evidence to</a:t>
            </a:r>
            <a:r>
              <a:rPr lang="en-US" sz="2400" b="0" i="0" u="none" strike="noStrike" baseline="0" dirty="0">
                <a:solidFill>
                  <a:srgbClr val="FF0000"/>
                </a:solidFill>
              </a:rPr>
              <a:t> the world leaders </a:t>
            </a:r>
            <a:r>
              <a:rPr lang="en-US" sz="2400" b="0" i="0" u="none" strike="noStrike" baseline="0" dirty="0"/>
              <a:t>to inform and influence their decisions on how to invest their budget and define the future of society.</a:t>
            </a:r>
            <a:endParaRPr lang="en-US" sz="2400" dirty="0"/>
          </a:p>
        </p:txBody>
      </p:sp>
      <p:sp>
        <p:nvSpPr>
          <p:cNvPr id="13" name="Rectangle 12">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D73DE0F4-6CBF-60F0-B182-1416E35A300B}"/>
              </a:ext>
            </a:extLst>
          </p:cNvPr>
          <p:cNvPicPr>
            <a:picLocks noGrp="1" noChangeAspect="1"/>
          </p:cNvPicPr>
          <p:nvPr>
            <p:ph sz="half" idx="2"/>
          </p:nvPr>
        </p:nvPicPr>
        <p:blipFill>
          <a:blip r:embed="rId2"/>
          <a:stretch>
            <a:fillRect/>
          </a:stretch>
        </p:blipFill>
        <p:spPr>
          <a:xfrm>
            <a:off x="6904709" y="1184002"/>
            <a:ext cx="4475531" cy="4486749"/>
          </a:xfrm>
          <a:prstGeom prst="rect">
            <a:avLst/>
          </a:prstGeom>
          <a:effectLst/>
        </p:spPr>
      </p:pic>
    </p:spTree>
    <p:extLst>
      <p:ext uri="{BB962C8B-B14F-4D97-AF65-F5344CB8AC3E}">
        <p14:creationId xmlns:p14="http://schemas.microsoft.com/office/powerpoint/2010/main" val="346547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ADE3-8452-96B6-0A4D-60B9A7BC4065}"/>
              </a:ext>
            </a:extLst>
          </p:cNvPr>
          <p:cNvSpPr>
            <a:spLocks noGrp="1"/>
          </p:cNvSpPr>
          <p:nvPr>
            <p:ph type="title"/>
          </p:nvPr>
        </p:nvSpPr>
        <p:spPr>
          <a:xfrm>
            <a:off x="6417733" y="490537"/>
            <a:ext cx="5291663" cy="1628775"/>
          </a:xfrm>
        </p:spPr>
        <p:txBody>
          <a:bodyPr vert="horz" lIns="91440" tIns="45720" rIns="91440" bIns="45720" rtlCol="0" anchor="b">
            <a:normAutofit/>
          </a:bodyPr>
          <a:lstStyle/>
          <a:p>
            <a:pPr algn="l"/>
            <a:r>
              <a:rPr lang="en-US" sz="4000" dirty="0"/>
              <a:t>EXPERTS</a:t>
            </a:r>
            <a:r>
              <a:rPr lang="en-US" sz="1800" b="0" i="0" u="none" strike="noStrike" baseline="0" dirty="0">
                <a:latin typeface="FuturaPT-Book"/>
              </a:rPr>
              <a:t> will discuss their biome or topic area (using the briefings provided and conducting internet research if time allows) and prepare a short (5 minute) presentation for the World Leaders</a:t>
            </a:r>
            <a:endParaRPr lang="en-US" sz="4000" dirty="0"/>
          </a:p>
        </p:txBody>
      </p:sp>
      <p:pic>
        <p:nvPicPr>
          <p:cNvPr id="6" name="Content Placeholder 5">
            <a:extLst>
              <a:ext uri="{FF2B5EF4-FFF2-40B4-BE49-F238E27FC236}">
                <a16:creationId xmlns:a16="http://schemas.microsoft.com/office/drawing/2014/main" id="{D2476DE4-CDF9-B32D-E354-6821BA368B15}"/>
              </a:ext>
            </a:extLst>
          </p:cNvPr>
          <p:cNvPicPr>
            <a:picLocks noGrp="1" noChangeAspect="1"/>
          </p:cNvPicPr>
          <p:nvPr>
            <p:ph sz="half" idx="2"/>
          </p:nvPr>
        </p:nvPicPr>
        <p:blipFill rotWithShape="1">
          <a:blip r:embed="rId2"/>
          <a:srcRect r="-1" b="102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1D5A3B06-7A80-1B8D-C2A4-EADBF8F08873}"/>
              </a:ext>
            </a:extLst>
          </p:cNvPr>
          <p:cNvSpPr>
            <a:spLocks noGrp="1"/>
          </p:cNvSpPr>
          <p:nvPr>
            <p:ph sz="half" idx="1"/>
          </p:nvPr>
        </p:nvSpPr>
        <p:spPr>
          <a:xfrm>
            <a:off x="6417734" y="2614612"/>
            <a:ext cx="5291663" cy="3752849"/>
          </a:xfrm>
        </p:spPr>
        <p:txBody>
          <a:bodyPr vert="horz" lIns="91440" tIns="45720" rIns="91440" bIns="45720" rtlCol="0">
            <a:normAutofit/>
          </a:bodyPr>
          <a:lstStyle/>
          <a:p>
            <a:r>
              <a:rPr lang="en-US" sz="1800" dirty="0"/>
              <a:t>Grassland Experts</a:t>
            </a:r>
          </a:p>
          <a:p>
            <a:r>
              <a:rPr lang="en-US" sz="1800" dirty="0"/>
              <a:t>Oceans/Seas Experts</a:t>
            </a:r>
          </a:p>
          <a:p>
            <a:r>
              <a:rPr lang="en-US" sz="1800" dirty="0"/>
              <a:t>Freshwater Experts</a:t>
            </a:r>
          </a:p>
          <a:p>
            <a:r>
              <a:rPr lang="en-US" sz="1800" dirty="0"/>
              <a:t>Forest Experts</a:t>
            </a:r>
          </a:p>
          <a:p>
            <a:r>
              <a:rPr lang="en-US" sz="1800" dirty="0"/>
              <a:t>Frozen World Experts</a:t>
            </a:r>
          </a:p>
          <a:p>
            <a:endParaRPr lang="en-US" sz="1800" dirty="0"/>
          </a:p>
          <a:p>
            <a:pPr marL="0" indent="0">
              <a:buNone/>
            </a:pPr>
            <a:r>
              <a:rPr lang="en-US" sz="1800" dirty="0"/>
              <a:t>ON MONDAY – DURING THE GROUP WORKS groups will work on their presentations. All experts need to be prepared for their biomes. </a:t>
            </a:r>
          </a:p>
        </p:txBody>
      </p:sp>
    </p:spTree>
    <p:extLst>
      <p:ext uri="{BB962C8B-B14F-4D97-AF65-F5344CB8AC3E}">
        <p14:creationId xmlns:p14="http://schemas.microsoft.com/office/powerpoint/2010/main" val="30190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781DC57-4DFE-92A0-E0BA-6CDB8E111B0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Briefing Topic One: FOOD</a:t>
            </a:r>
          </a:p>
        </p:txBody>
      </p:sp>
      <p:pic>
        <p:nvPicPr>
          <p:cNvPr id="8" name="Content Placeholder 7">
            <a:extLst>
              <a:ext uri="{FF2B5EF4-FFF2-40B4-BE49-F238E27FC236}">
                <a16:creationId xmlns:a16="http://schemas.microsoft.com/office/drawing/2014/main" id="{BD2AE9D8-0489-A2F6-EA49-DB029C68428F}"/>
              </a:ext>
            </a:extLst>
          </p:cNvPr>
          <p:cNvPicPr>
            <a:picLocks noGrp="1" noChangeAspect="1"/>
          </p:cNvPicPr>
          <p:nvPr>
            <p:ph idx="1"/>
          </p:nvPr>
        </p:nvPicPr>
        <p:blipFill>
          <a:blip r:embed="rId2"/>
          <a:stretch>
            <a:fillRect/>
          </a:stretch>
        </p:blipFill>
        <p:spPr>
          <a:xfrm>
            <a:off x="4038600" y="1396639"/>
            <a:ext cx="7188199" cy="4061332"/>
          </a:xfrm>
          <a:prstGeom prst="rect">
            <a:avLst/>
          </a:prstGeom>
        </p:spPr>
      </p:pic>
    </p:spTree>
    <p:extLst>
      <p:ext uri="{BB962C8B-B14F-4D97-AF65-F5344CB8AC3E}">
        <p14:creationId xmlns:p14="http://schemas.microsoft.com/office/powerpoint/2010/main" val="79424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781DC57-4DFE-92A0-E0BA-6CDB8E111B07}"/>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2300" kern="1200">
                <a:solidFill>
                  <a:srgbClr val="FFFFFF"/>
                </a:solidFill>
                <a:latin typeface="+mj-lt"/>
                <a:ea typeface="+mj-ea"/>
                <a:cs typeface="+mj-cs"/>
              </a:rPr>
              <a:t>Briefing Topic Two: ENERGY AND CLIMATE CHANGE</a:t>
            </a:r>
          </a:p>
        </p:txBody>
      </p:sp>
      <p:pic>
        <p:nvPicPr>
          <p:cNvPr id="6" name="Content Placeholder 5" descr="Text&#10;&#10;Description automatically generated">
            <a:extLst>
              <a:ext uri="{FF2B5EF4-FFF2-40B4-BE49-F238E27FC236}">
                <a16:creationId xmlns:a16="http://schemas.microsoft.com/office/drawing/2014/main" id="{17BAE028-0D4F-5AE5-DC91-C2FE41436B0F}"/>
              </a:ext>
            </a:extLst>
          </p:cNvPr>
          <p:cNvPicPr>
            <a:picLocks noGrp="1" noChangeAspect="1"/>
          </p:cNvPicPr>
          <p:nvPr>
            <p:ph idx="1"/>
          </p:nvPr>
        </p:nvPicPr>
        <p:blipFill>
          <a:blip r:embed="rId2"/>
          <a:stretch>
            <a:fillRect/>
          </a:stretch>
        </p:blipFill>
        <p:spPr>
          <a:xfrm>
            <a:off x="5640852" y="643466"/>
            <a:ext cx="5053628" cy="5568739"/>
          </a:xfrm>
          <a:prstGeom prst="rect">
            <a:avLst/>
          </a:prstGeom>
        </p:spPr>
      </p:pic>
    </p:spTree>
    <p:extLst>
      <p:ext uri="{BB962C8B-B14F-4D97-AF65-F5344CB8AC3E}">
        <p14:creationId xmlns:p14="http://schemas.microsoft.com/office/powerpoint/2010/main" val="105422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781DC57-4DFE-92A0-E0BA-6CDB8E111B07}"/>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2500" kern="1200">
                <a:solidFill>
                  <a:srgbClr val="FFFFFF"/>
                </a:solidFill>
                <a:latin typeface="+mj-lt"/>
                <a:ea typeface="+mj-ea"/>
                <a:cs typeface="+mj-cs"/>
              </a:rPr>
              <a:t>Briefing Topic Three:</a:t>
            </a:r>
            <a:br>
              <a:rPr lang="en-US" sz="2500" kern="1200">
                <a:solidFill>
                  <a:srgbClr val="FFFFFF"/>
                </a:solidFill>
                <a:latin typeface="+mj-lt"/>
                <a:ea typeface="+mj-ea"/>
                <a:cs typeface="+mj-cs"/>
              </a:rPr>
            </a:br>
            <a:r>
              <a:rPr lang="en-US" sz="2500" kern="1200">
                <a:solidFill>
                  <a:srgbClr val="FFFFFF"/>
                </a:solidFill>
                <a:latin typeface="+mj-lt"/>
                <a:ea typeface="+mj-ea"/>
                <a:cs typeface="+mj-cs"/>
              </a:rPr>
              <a:t>HEALTH AND HAPPINESS</a:t>
            </a:r>
          </a:p>
        </p:txBody>
      </p:sp>
      <p:pic>
        <p:nvPicPr>
          <p:cNvPr id="3" name="Content Placeholder 2">
            <a:extLst>
              <a:ext uri="{FF2B5EF4-FFF2-40B4-BE49-F238E27FC236}">
                <a16:creationId xmlns:a16="http://schemas.microsoft.com/office/drawing/2014/main" id="{5E09E74F-1A18-C703-4A85-8ECB54279DB2}"/>
              </a:ext>
            </a:extLst>
          </p:cNvPr>
          <p:cNvPicPr>
            <a:picLocks noGrp="1" noChangeAspect="1"/>
          </p:cNvPicPr>
          <p:nvPr>
            <p:ph idx="1"/>
          </p:nvPr>
        </p:nvPicPr>
        <p:blipFill>
          <a:blip r:embed="rId2"/>
          <a:stretch>
            <a:fillRect/>
          </a:stretch>
        </p:blipFill>
        <p:spPr>
          <a:xfrm>
            <a:off x="4777316" y="1224108"/>
            <a:ext cx="6780700" cy="4407454"/>
          </a:xfrm>
          <a:prstGeom prst="rect">
            <a:avLst/>
          </a:prstGeom>
        </p:spPr>
      </p:pic>
    </p:spTree>
    <p:extLst>
      <p:ext uri="{BB962C8B-B14F-4D97-AF65-F5344CB8AC3E}">
        <p14:creationId xmlns:p14="http://schemas.microsoft.com/office/powerpoint/2010/main" val="937497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2E2656-5BD9-9D2A-7B30-69641FCC4930}"/>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a:t>SUMMIT PLAN</a:t>
            </a:r>
            <a:br>
              <a:rPr lang="en-US" dirty="0"/>
            </a:br>
            <a:r>
              <a:rPr lang="en-US" dirty="0"/>
              <a:t>Friday – 10:30 am</a:t>
            </a:r>
          </a:p>
        </p:txBody>
      </p:sp>
      <p:sp>
        <p:nvSpPr>
          <p:cNvPr id="3" name="Content Placeholder 2">
            <a:extLst>
              <a:ext uri="{FF2B5EF4-FFF2-40B4-BE49-F238E27FC236}">
                <a16:creationId xmlns:a16="http://schemas.microsoft.com/office/drawing/2014/main" id="{EEC3639C-AE5F-BCD5-B282-CF3E5CD6405C}"/>
              </a:ext>
            </a:extLst>
          </p:cNvPr>
          <p:cNvSpPr>
            <a:spLocks noGrp="1"/>
          </p:cNvSpPr>
          <p:nvPr>
            <p:ph sz="half" idx="1"/>
          </p:nvPr>
        </p:nvSpPr>
        <p:spPr>
          <a:xfrm>
            <a:off x="838200" y="2333297"/>
            <a:ext cx="4619621" cy="3843666"/>
          </a:xfrm>
        </p:spPr>
        <p:txBody>
          <a:bodyPr vert="horz" lIns="91440" tIns="45720" rIns="91440" bIns="45720" rtlCol="0">
            <a:normAutofit/>
          </a:bodyPr>
          <a:lstStyle/>
          <a:p>
            <a:r>
              <a:rPr lang="en-US" sz="1400" b="0" i="0" u="none" strike="noStrike" baseline="0" dirty="0"/>
              <a:t>Our Planet’s Future Summit opening remarks (Chair: Berra) </a:t>
            </a:r>
          </a:p>
          <a:p>
            <a:r>
              <a:rPr lang="en-US" sz="1400" b="0" i="0" u="none" strike="noStrike" baseline="0" dirty="0"/>
              <a:t>The World Leaders’ speech to present their priorities, initial action plans and  budget allocations for the next 10 years. (5 mins)</a:t>
            </a:r>
          </a:p>
          <a:p>
            <a:r>
              <a:rPr lang="en-US" sz="1400" dirty="0"/>
              <a:t>T</a:t>
            </a:r>
            <a:r>
              <a:rPr lang="en-US" sz="1400" b="0" i="0" u="none" strike="noStrike" baseline="0" dirty="0"/>
              <a:t>he</a:t>
            </a:r>
            <a:r>
              <a:rPr lang="en-US" sz="1400" dirty="0"/>
              <a:t> </a:t>
            </a:r>
            <a:r>
              <a:rPr lang="en-US" sz="1400" b="0" i="0" u="none" strike="noStrike" baseline="0" dirty="0"/>
              <a:t>chair lets expert to make their presentations:</a:t>
            </a:r>
          </a:p>
          <a:p>
            <a:pPr marL="0" indent="0">
              <a:buNone/>
            </a:pPr>
            <a:r>
              <a:rPr lang="en-US" sz="1400" b="0" i="0" u="none" strike="noStrike" baseline="0" dirty="0"/>
              <a:t>Each group of Our Planet Experts then presents about their biome and puts forward their recommendations to World Leaders for actions, changes and investments that will protect their biome and benefit human society and wildlife. </a:t>
            </a:r>
          </a:p>
          <a:p>
            <a:r>
              <a:rPr lang="en-US" sz="1400" b="0" i="0" u="none" strike="noStrike" baseline="0" dirty="0"/>
              <a:t>After all the presentations, Lunch Break.</a:t>
            </a:r>
          </a:p>
          <a:p>
            <a:r>
              <a:rPr lang="en-US" sz="1400" dirty="0"/>
              <a:t>World Leaders will have time to discuss and work on their PLAN. A draft copy will be provided. </a:t>
            </a:r>
          </a:p>
          <a:p>
            <a:pPr marL="0" indent="0">
              <a:buNone/>
            </a:pPr>
            <a:endParaRPr lang="en-US" sz="1400" dirty="0"/>
          </a:p>
        </p:txBody>
      </p:sp>
      <p:pic>
        <p:nvPicPr>
          <p:cNvPr id="6" name="Picture 5" descr="A group of people sitting at tables&#10;&#10;Description automatically generated with low confidence">
            <a:extLst>
              <a:ext uri="{FF2B5EF4-FFF2-40B4-BE49-F238E27FC236}">
                <a16:creationId xmlns:a16="http://schemas.microsoft.com/office/drawing/2014/main" id="{6EDD4F15-6C4B-A857-3273-1551FAEA9C1F}"/>
              </a:ext>
            </a:extLst>
          </p:cNvPr>
          <p:cNvPicPr>
            <a:picLocks noChangeAspect="1"/>
          </p:cNvPicPr>
          <p:nvPr/>
        </p:nvPicPr>
        <p:blipFill rotWithShape="1">
          <a:blip r:embed="rId2"/>
          <a:srcRect l="2840" r="1499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9805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571</Words>
  <Application>Microsoft Office PowerPoint</Application>
  <PresentationFormat>Widescreen</PresentationFormat>
  <Paragraphs>94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FuturaPT-Book</vt:lpstr>
      <vt:lpstr>Office Theme</vt:lpstr>
      <vt:lpstr>Our Planet’s Future World Summit – OCTOBER 23 İSTANBUL</vt:lpstr>
      <vt:lpstr>WORLD LEADERS…</vt:lpstr>
      <vt:lpstr>World leaders…</vt:lpstr>
      <vt:lpstr>Our Planet Experts</vt:lpstr>
      <vt:lpstr>EXPERTS will discuss their biome or topic area (using the briefings provided and conducting internet research if time allows) and prepare a short (5 minute) presentation for the World Leaders</vt:lpstr>
      <vt:lpstr>Briefing Topic One: FOOD</vt:lpstr>
      <vt:lpstr>Briefing Topic Two: ENERGY AND CLIMATE CHANGE</vt:lpstr>
      <vt:lpstr>Briefing Topic Three: HEALTH AND HAPPINESS</vt:lpstr>
      <vt:lpstr>SUMMIT PLAN Friday – 10:30 am</vt:lpstr>
      <vt:lpstr>EXPERTS</vt:lpstr>
      <vt:lpstr>WORLD LEADERS</vt:lpstr>
      <vt:lpstr>Biome Tour Videos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Planet’s Future World Summit – MAY’22 İSTANBUL</dc:title>
  <dc:creator>Filiz Sekreter</dc:creator>
  <cp:lastModifiedBy>Saša Schmidt</cp:lastModifiedBy>
  <cp:revision>6</cp:revision>
  <dcterms:created xsi:type="dcterms:W3CDTF">2022-05-06T11:16:35Z</dcterms:created>
  <dcterms:modified xsi:type="dcterms:W3CDTF">2023-10-26T18:20:06Z</dcterms:modified>
</cp:coreProperties>
</file>